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2.xml" ContentType="application/vnd.openxmlformats-officedocument.presentationml.slide+xml"/>
  <Override PartName="/ppt/slides/slide1.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20.xml" ContentType="application/vnd.openxmlformats-officedocument.presentationml.slide+xml"/>
  <Override PartName="/ppt/slides/slide13.xml" ContentType="application/vnd.openxmlformats-officedocument.presentationml.slide+xml"/>
  <Override PartName="/ppt/slides/slide19.xml" ContentType="application/vnd.openxmlformats-officedocument.presentationml.slide+xml"/>
  <Override PartName="/ppt/slides/slide17.xml" ContentType="application/vnd.openxmlformats-officedocument.presentationml.slide+xml"/>
  <Override PartName="/ppt/slides/slide16.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Masters/slideMaster1.xml" ContentType="application/vnd.openxmlformats-officedocument.presentationml.slideMaster+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3.xml" ContentType="application/vnd.openxmlformats-officedocument.presentationml.slideLayout+xml"/>
  <Override PartName="/ppt/slideLayouts/slideLayout7.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viewProps.xml" ContentType="application/vnd.openxmlformats-officedocument.presentationml.viewProps+xml"/>
  <Override PartName="/ppt/presProps.xml" ContentType="application/vnd.openxmlformats-officedocument.presentationml.presProps+xml"/>
  <Override PartName="/ppt/tableStyles.xml" ContentType="application/vnd.openxmlformats-officedocument.presentationml.tableStyle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71" r:id="rId4"/>
    <p:sldId id="258" r:id="rId5"/>
    <p:sldId id="267" r:id="rId6"/>
    <p:sldId id="278" r:id="rId7"/>
    <p:sldId id="265" r:id="rId8"/>
    <p:sldId id="262" r:id="rId9"/>
    <p:sldId id="269" r:id="rId10"/>
    <p:sldId id="259" r:id="rId11"/>
    <p:sldId id="260" r:id="rId12"/>
    <p:sldId id="261" r:id="rId13"/>
    <p:sldId id="274" r:id="rId14"/>
    <p:sldId id="275" r:id="rId15"/>
    <p:sldId id="276" r:id="rId16"/>
    <p:sldId id="277" r:id="rId17"/>
    <p:sldId id="270" r:id="rId18"/>
    <p:sldId id="257" r:id="rId19"/>
    <p:sldId id="263" r:id="rId20"/>
    <p:sldId id="264" r:id="rId21"/>
    <p:sldId id="273" r:id="rId22"/>
    <p:sldId id="272"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95" autoAdjust="0"/>
    <p:restoredTop sz="94660"/>
  </p:normalViewPr>
  <p:slideViewPr>
    <p:cSldViewPr snapToGrid="0">
      <p:cViewPr varScale="1">
        <p:scale>
          <a:sx n="66" d="100"/>
          <a:sy n="66" d="100"/>
        </p:scale>
        <p:origin x="90" y="37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2.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customXml" Target="../customXml/item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 Id="rId30" Type="http://schemas.openxmlformats.org/officeDocument/2006/relationships/customXml" Target="../customXml/item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744621C-D193-4D4D-BA7D-09F49C87585C}"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4233179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4621C-D193-4D4D-BA7D-09F49C87585C}"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14818524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4621C-D193-4D4D-BA7D-09F49C87585C}"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6552441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44621C-D193-4D4D-BA7D-09F49C87585C}"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24464099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44621C-D193-4D4D-BA7D-09F49C87585C}" type="datetimeFigureOut">
              <a:rPr lang="en-US" smtClean="0"/>
              <a:t>6/4/2021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3411480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744621C-D193-4D4D-BA7D-09F49C87585C}"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40079206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744621C-D193-4D4D-BA7D-09F49C87585C}" type="datetimeFigureOut">
              <a:rPr lang="en-US" smtClean="0"/>
              <a:t>6/4/2021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38486018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44621C-D193-4D4D-BA7D-09F49C87585C}" type="datetimeFigureOut">
              <a:rPr lang="en-US" smtClean="0"/>
              <a:t>6/4/2021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325488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44621C-D193-4D4D-BA7D-09F49C87585C}" type="datetimeFigureOut">
              <a:rPr lang="en-US" smtClean="0"/>
              <a:t>6/4/2021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33229048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4621C-D193-4D4D-BA7D-09F49C87585C}"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1391316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744621C-D193-4D4D-BA7D-09F49C87585C}" type="datetimeFigureOut">
              <a:rPr lang="en-US" smtClean="0"/>
              <a:t>6/4/2021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5432E63-AB1B-46AF-8FB9-255202254351}" type="slidenum">
              <a:rPr lang="en-US" smtClean="0"/>
              <a:t>‹#›</a:t>
            </a:fld>
            <a:endParaRPr lang="en-US"/>
          </a:p>
        </p:txBody>
      </p:sp>
    </p:spTree>
    <p:extLst>
      <p:ext uri="{BB962C8B-B14F-4D97-AF65-F5344CB8AC3E}">
        <p14:creationId xmlns:p14="http://schemas.microsoft.com/office/powerpoint/2010/main" val="2691063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44621C-D193-4D4D-BA7D-09F49C87585C}" type="datetimeFigureOut">
              <a:rPr lang="en-US" smtClean="0"/>
              <a:t>6/4/2021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5432E63-AB1B-46AF-8FB9-255202254351}" type="slidenum">
              <a:rPr lang="en-US" smtClean="0"/>
              <a:t>‹#›</a:t>
            </a:fld>
            <a:endParaRPr lang="en-US"/>
          </a:p>
        </p:txBody>
      </p:sp>
    </p:spTree>
    <p:extLst>
      <p:ext uri="{BB962C8B-B14F-4D97-AF65-F5344CB8AC3E}">
        <p14:creationId xmlns:p14="http://schemas.microsoft.com/office/powerpoint/2010/main" val="40289950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mailto:Yrosario@cityoflancasterpa.org" TargetMode="External"/><Relationship Id="rId2" Type="http://schemas.openxmlformats.org/officeDocument/2006/relationships/hyperlink" Target="mailto:fern.dannis@gmail.com" TargetMode="External"/><Relationship Id="rId1" Type="http://schemas.openxmlformats.org/officeDocument/2006/relationships/slideLayout" Target="../slideLayouts/slideLayout7.xml"/><Relationship Id="rId5" Type="http://schemas.openxmlformats.org/officeDocument/2006/relationships/hyperlink" Target="https://engage.cityoflancasterpa.com/en/projects/artful-intersections-cabbage-hill" TargetMode="External"/><Relationship Id="rId4" Type="http://schemas.openxmlformats.org/officeDocument/2006/relationships/hyperlink" Target="mailto:jthorsen@lhop.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b="1" dirty="0" smtClean="0">
                <a:solidFill>
                  <a:schemeClr val="accent2"/>
                </a:solidFill>
                <a:latin typeface="Calibri" panose="020F0502020204030204" pitchFamily="34" charset="0"/>
                <a:cs typeface="Calibri" panose="020F0502020204030204" pitchFamily="34" charset="0"/>
              </a:rPr>
              <a:t>Artful Intersections</a:t>
            </a:r>
            <a:endParaRPr lang="en-US" b="1" dirty="0">
              <a:solidFill>
                <a:schemeClr val="accent2"/>
              </a:solidFill>
              <a:latin typeface="Calibri" panose="020F0502020204030204" pitchFamily="34" charset="0"/>
              <a:cs typeface="Calibri" panose="020F0502020204030204" pitchFamily="34" charset="0"/>
            </a:endParaRPr>
          </a:p>
        </p:txBody>
      </p:sp>
      <p:sp>
        <p:nvSpPr>
          <p:cNvPr id="3" name="Subtitle 2"/>
          <p:cNvSpPr>
            <a:spLocks noGrp="1"/>
          </p:cNvSpPr>
          <p:nvPr>
            <p:ph type="subTitle" idx="1"/>
          </p:nvPr>
        </p:nvSpPr>
        <p:spPr>
          <a:xfrm>
            <a:off x="1524000" y="3602037"/>
            <a:ext cx="9240982" cy="2064471"/>
          </a:xfrm>
        </p:spPr>
        <p:txBody>
          <a:bodyPr>
            <a:normAutofit fontScale="92500" lnSpcReduction="10000"/>
          </a:bodyPr>
          <a:lstStyle/>
          <a:p>
            <a:r>
              <a:rPr lang="en-US" sz="2800" dirty="0" smtClean="0"/>
              <a:t>Bloomberg Philanthropies</a:t>
            </a:r>
            <a:endParaRPr lang="en-US" sz="2800" dirty="0"/>
          </a:p>
          <a:p>
            <a:r>
              <a:rPr lang="en-US" sz="2800" dirty="0" smtClean="0"/>
              <a:t>Lancaster Public Art</a:t>
            </a:r>
          </a:p>
          <a:p>
            <a:r>
              <a:rPr lang="en-US" sz="2800" dirty="0" err="1" smtClean="0"/>
              <a:t>SoWe</a:t>
            </a:r>
            <a:r>
              <a:rPr lang="en-US" sz="2800" dirty="0" smtClean="0"/>
              <a:t> Neighborhood</a:t>
            </a:r>
          </a:p>
          <a:p>
            <a:r>
              <a:rPr lang="en-US" sz="2800" dirty="0" smtClean="0"/>
              <a:t>Tenfold </a:t>
            </a:r>
          </a:p>
          <a:p>
            <a:pPr>
              <a:spcBef>
                <a:spcPts val="0"/>
              </a:spcBef>
            </a:pPr>
            <a:r>
              <a:rPr lang="en-US" sz="2100" dirty="0" smtClean="0"/>
              <a:t>(formerly Lancaster Housing Opportunity Partnership and Tabor)</a:t>
            </a:r>
            <a:endParaRPr lang="en-US" sz="2100" dirty="0"/>
          </a:p>
        </p:txBody>
      </p:sp>
    </p:spTree>
    <p:extLst>
      <p:ext uri="{BB962C8B-B14F-4D97-AF65-F5344CB8AC3E}">
        <p14:creationId xmlns:p14="http://schemas.microsoft.com/office/powerpoint/2010/main" val="3900652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32" y="0"/>
            <a:ext cx="9152135" cy="6858000"/>
          </a:xfrm>
          <a:prstGeom prst="rect">
            <a:avLst/>
          </a:prstGeom>
        </p:spPr>
      </p:pic>
    </p:spTree>
    <p:extLst>
      <p:ext uri="{BB962C8B-B14F-4D97-AF65-F5344CB8AC3E}">
        <p14:creationId xmlns:p14="http://schemas.microsoft.com/office/powerpoint/2010/main" val="834385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9932" y="0"/>
            <a:ext cx="9152135" cy="6858000"/>
          </a:xfrm>
          <a:prstGeom prst="rect">
            <a:avLst/>
          </a:prstGeom>
        </p:spPr>
      </p:pic>
    </p:spTree>
    <p:extLst>
      <p:ext uri="{BB962C8B-B14F-4D97-AF65-F5344CB8AC3E}">
        <p14:creationId xmlns:p14="http://schemas.microsoft.com/office/powerpoint/2010/main" val="20266307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2602" y="795221"/>
            <a:ext cx="5613029" cy="3735215"/>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32285" y="1925053"/>
            <a:ext cx="5488609" cy="4240220"/>
          </a:xfrm>
          <a:prstGeom prst="rect">
            <a:avLst/>
          </a:prstGeom>
        </p:spPr>
      </p:pic>
    </p:spTree>
    <p:extLst>
      <p:ext uri="{BB962C8B-B14F-4D97-AF65-F5344CB8AC3E}">
        <p14:creationId xmlns:p14="http://schemas.microsoft.com/office/powerpoint/2010/main" val="2385521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7855" y="300543"/>
            <a:ext cx="9130145" cy="6075696"/>
          </a:xfrm>
          <a:prstGeom prst="rect">
            <a:avLst/>
          </a:prstGeom>
        </p:spPr>
      </p:pic>
    </p:spTree>
    <p:extLst>
      <p:ext uri="{BB962C8B-B14F-4D97-AF65-F5344CB8AC3E}">
        <p14:creationId xmlns:p14="http://schemas.microsoft.com/office/powerpoint/2010/main" val="17023399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47454" y="435935"/>
            <a:ext cx="8063346" cy="6039727"/>
          </a:xfrm>
          <a:prstGeom prst="rect">
            <a:avLst/>
          </a:prstGeom>
        </p:spPr>
      </p:pic>
    </p:spTree>
    <p:extLst>
      <p:ext uri="{BB962C8B-B14F-4D97-AF65-F5344CB8AC3E}">
        <p14:creationId xmlns:p14="http://schemas.microsoft.com/office/powerpoint/2010/main" val="31808421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0" y="571500"/>
            <a:ext cx="7620000" cy="5715000"/>
          </a:xfrm>
          <a:prstGeom prst="rect">
            <a:avLst/>
          </a:prstGeom>
        </p:spPr>
      </p:pic>
    </p:spTree>
    <p:extLst>
      <p:ext uri="{BB962C8B-B14F-4D97-AF65-F5344CB8AC3E}">
        <p14:creationId xmlns:p14="http://schemas.microsoft.com/office/powerpoint/2010/main" val="2489109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509" y="419408"/>
            <a:ext cx="8022459" cy="6009101"/>
          </a:xfrm>
          <a:prstGeom prst="rect">
            <a:avLst/>
          </a:prstGeom>
        </p:spPr>
      </p:pic>
    </p:spTree>
    <p:extLst>
      <p:ext uri="{BB962C8B-B14F-4D97-AF65-F5344CB8AC3E}">
        <p14:creationId xmlns:p14="http://schemas.microsoft.com/office/powerpoint/2010/main" val="33254951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47455" y="1717963"/>
            <a:ext cx="8077200" cy="3816429"/>
          </a:xfrm>
          <a:prstGeom prst="rect">
            <a:avLst/>
          </a:prstGeom>
          <a:noFill/>
          <a:ln w="38100">
            <a:solidFill>
              <a:schemeClr val="accent2"/>
            </a:solidFill>
          </a:ln>
        </p:spPr>
        <p:txBody>
          <a:bodyPr wrap="square" rtlCol="0">
            <a:spAutoFit/>
          </a:bodyPr>
          <a:lstStyle/>
          <a:p>
            <a:pPr lvl="1"/>
            <a:endParaRPr lang="en-US" sz="2400" b="1" dirty="0" smtClean="0"/>
          </a:p>
          <a:p>
            <a:pPr lvl="1"/>
            <a:r>
              <a:rPr lang="en-US" sz="2400" b="1" dirty="0" smtClean="0"/>
              <a:t>What to avoid?</a:t>
            </a:r>
          </a:p>
          <a:p>
            <a:pPr lvl="1"/>
            <a:endParaRPr lang="en-US" sz="2400" dirty="0"/>
          </a:p>
          <a:p>
            <a:pPr marL="800100" lvl="1" indent="-342900">
              <a:spcAft>
                <a:spcPts val="600"/>
              </a:spcAft>
              <a:buFont typeface="Arial" panose="020B0604020202020204" pitchFamily="34" charset="0"/>
              <a:buChar char="•"/>
            </a:pPr>
            <a:r>
              <a:rPr lang="en-US" sz="2400" dirty="0" smtClean="0"/>
              <a:t>Distracting patterns or complex images</a:t>
            </a:r>
          </a:p>
          <a:p>
            <a:pPr marL="800100" lvl="1" indent="-342900">
              <a:spcAft>
                <a:spcPts val="600"/>
              </a:spcAft>
              <a:buFont typeface="Arial" panose="020B0604020202020204" pitchFamily="34" charset="0"/>
              <a:buChar char="•"/>
            </a:pPr>
            <a:r>
              <a:rPr lang="en-US" sz="2400" dirty="0" smtClean="0"/>
              <a:t>Too many colors</a:t>
            </a:r>
          </a:p>
          <a:p>
            <a:pPr marL="800100" lvl="1" indent="-342900">
              <a:spcAft>
                <a:spcPts val="600"/>
              </a:spcAft>
              <a:buFont typeface="Arial" panose="020B0604020202020204" pitchFamily="34" charset="0"/>
              <a:buChar char="•"/>
            </a:pPr>
            <a:r>
              <a:rPr lang="en-US" sz="2400" dirty="0" smtClean="0"/>
              <a:t>Designs in crosswalks</a:t>
            </a:r>
          </a:p>
          <a:p>
            <a:pPr marL="800100" lvl="1" indent="-342900">
              <a:spcAft>
                <a:spcPts val="600"/>
              </a:spcAft>
              <a:buFont typeface="Arial" panose="020B0604020202020204" pitchFamily="34" charset="0"/>
              <a:buChar char="•"/>
            </a:pPr>
            <a:r>
              <a:rPr lang="en-US" sz="2400" dirty="0" smtClean="0"/>
              <a:t>Design throughout the intersection</a:t>
            </a:r>
          </a:p>
          <a:p>
            <a:endParaRPr lang="en-US" dirty="0" smtClean="0"/>
          </a:p>
          <a:p>
            <a:endParaRPr lang="en-US" dirty="0" smtClean="0"/>
          </a:p>
          <a:p>
            <a:endParaRPr lang="en-US" dirty="0"/>
          </a:p>
        </p:txBody>
      </p:sp>
    </p:spTree>
    <p:extLst>
      <p:ext uri="{BB962C8B-B14F-4D97-AF65-F5344CB8AC3E}">
        <p14:creationId xmlns:p14="http://schemas.microsoft.com/office/powerpoint/2010/main" val="17411738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33500" y="261937"/>
            <a:ext cx="9525000" cy="6334125"/>
          </a:xfrm>
          <a:prstGeom prst="rect">
            <a:avLst/>
          </a:prstGeom>
        </p:spPr>
      </p:pic>
    </p:spTree>
    <p:extLst>
      <p:ext uri="{BB962C8B-B14F-4D97-AF65-F5344CB8AC3E}">
        <p14:creationId xmlns:p14="http://schemas.microsoft.com/office/powerpoint/2010/main" val="391589903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084" y="410696"/>
            <a:ext cx="8650705" cy="5761504"/>
          </a:xfrm>
          <a:prstGeom prst="rect">
            <a:avLst/>
          </a:prstGeom>
        </p:spPr>
      </p:pic>
    </p:spTree>
    <p:extLst>
      <p:ext uri="{BB962C8B-B14F-4D97-AF65-F5344CB8AC3E}">
        <p14:creationId xmlns:p14="http://schemas.microsoft.com/office/powerpoint/2010/main" val="1113366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51163" y="540328"/>
            <a:ext cx="10945091" cy="5847755"/>
          </a:xfrm>
          <a:prstGeom prst="rect">
            <a:avLst/>
          </a:prstGeom>
          <a:noFill/>
          <a:ln w="38100">
            <a:solidFill>
              <a:schemeClr val="accent2"/>
            </a:solidFill>
          </a:ln>
        </p:spPr>
        <p:txBody>
          <a:bodyPr wrap="square" rtlCol="0">
            <a:spAutoFit/>
          </a:bodyPr>
          <a:lstStyle/>
          <a:p>
            <a:r>
              <a:rPr lang="en-US" sz="2200" b="1" dirty="0" smtClean="0"/>
              <a:t>About the Grant Funding</a:t>
            </a:r>
          </a:p>
          <a:p>
            <a:endParaRPr lang="en-US" sz="2200" dirty="0" smtClean="0"/>
          </a:p>
          <a:p>
            <a:r>
              <a:rPr lang="en-US" sz="2200" dirty="0" smtClean="0"/>
              <a:t>Bloomberg </a:t>
            </a:r>
            <a:r>
              <a:rPr lang="en-US" sz="2200" dirty="0"/>
              <a:t>Philanthropies invests in 510 cities and 129 countries around the world to ensure better, </a:t>
            </a:r>
            <a:r>
              <a:rPr lang="en-US" sz="2200" dirty="0" smtClean="0"/>
              <a:t>longer lives </a:t>
            </a:r>
            <a:r>
              <a:rPr lang="en-US" sz="2200" dirty="0"/>
              <a:t>for the greatest number of people. The organization focuses on five key areas for creating lasting </a:t>
            </a:r>
            <a:r>
              <a:rPr lang="en-US" sz="2200" dirty="0" smtClean="0"/>
              <a:t>change: Arts, Education, Environment, Government </a:t>
            </a:r>
            <a:r>
              <a:rPr lang="en-US" sz="2200" dirty="0"/>
              <a:t>Innovation, and </a:t>
            </a:r>
            <a:r>
              <a:rPr lang="en-US" sz="2200" dirty="0" smtClean="0"/>
              <a:t>Public </a:t>
            </a:r>
            <a:r>
              <a:rPr lang="en-US" sz="2200" dirty="0"/>
              <a:t>Health. </a:t>
            </a:r>
            <a:endParaRPr lang="en-US" sz="2200" dirty="0" smtClean="0"/>
          </a:p>
          <a:p>
            <a:endParaRPr lang="en-US" sz="2200" dirty="0"/>
          </a:p>
          <a:p>
            <a:r>
              <a:rPr lang="en-US" sz="2200" b="1" dirty="0" smtClean="0"/>
              <a:t>About Asphalt Art</a:t>
            </a:r>
          </a:p>
          <a:p>
            <a:endParaRPr lang="en-US" sz="2200" dirty="0" smtClean="0"/>
          </a:p>
          <a:p>
            <a:r>
              <a:rPr lang="en-US" sz="2200" dirty="0" smtClean="0"/>
              <a:t>“Every </a:t>
            </a:r>
            <a:r>
              <a:rPr lang="en-US" sz="2200" dirty="0"/>
              <a:t>project is unique, and every city will have its own </a:t>
            </a:r>
            <a:r>
              <a:rPr lang="en-US" sz="2200" dirty="0" smtClean="0"/>
              <a:t>approach — </a:t>
            </a:r>
            <a:r>
              <a:rPr lang="en-US" sz="2200" dirty="0"/>
              <a:t>that’s part of what makes this work so dynamic. But we </a:t>
            </a:r>
            <a:r>
              <a:rPr lang="en-US" sz="2200" dirty="0" smtClean="0"/>
              <a:t>believe that </a:t>
            </a:r>
            <a:r>
              <a:rPr lang="en-US" sz="2200" dirty="0"/>
              <a:t>by sharing lessons we </a:t>
            </a:r>
            <a:r>
              <a:rPr lang="en-US" sz="2200" dirty="0" smtClean="0"/>
              <a:t>learned, … we can </a:t>
            </a:r>
            <a:r>
              <a:rPr lang="en-US" sz="2200" dirty="0"/>
              <a:t>give more city leaders the tools and inspiration to </a:t>
            </a:r>
            <a:r>
              <a:rPr lang="en-US" sz="2200" dirty="0" smtClean="0"/>
              <a:t>create brighter</a:t>
            </a:r>
            <a:r>
              <a:rPr lang="en-US" sz="2200" dirty="0"/>
              <a:t>, safer, more welcoming streets for residents </a:t>
            </a:r>
            <a:r>
              <a:rPr lang="en-US" sz="2200" dirty="0" smtClean="0"/>
              <a:t>and visitors </a:t>
            </a:r>
            <a:r>
              <a:rPr lang="en-US" sz="2200" dirty="0"/>
              <a:t>alike</a:t>
            </a:r>
            <a:r>
              <a:rPr lang="en-US" sz="2200" dirty="0" smtClean="0"/>
              <a:t>.” – Michael Bloomberg</a:t>
            </a:r>
          </a:p>
          <a:p>
            <a:endParaRPr lang="en-US" sz="2200" dirty="0"/>
          </a:p>
          <a:p>
            <a:r>
              <a:rPr lang="en-US" sz="2200" dirty="0" smtClean="0"/>
              <a:t>Bloomberg Philanthropies has found that community-based street murals can have positive effects on safety and neighborhood development. This project will measure how it impacts those factors in the City of Lancaster at this site in the </a:t>
            </a:r>
            <a:r>
              <a:rPr lang="en-US" sz="2200" dirty="0" err="1" smtClean="0"/>
              <a:t>SoWe</a:t>
            </a:r>
            <a:r>
              <a:rPr lang="en-US" sz="2200" dirty="0" smtClean="0"/>
              <a:t> Neighborhood</a:t>
            </a:r>
            <a:endParaRPr lang="en-US" sz="2200" dirty="0"/>
          </a:p>
        </p:txBody>
      </p:sp>
    </p:spTree>
    <p:extLst>
      <p:ext uri="{BB962C8B-B14F-4D97-AF65-F5344CB8AC3E}">
        <p14:creationId xmlns:p14="http://schemas.microsoft.com/office/powerpoint/2010/main" val="22923107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9750" y="995362"/>
            <a:ext cx="8572500" cy="4867275"/>
          </a:xfrm>
          <a:prstGeom prst="rect">
            <a:avLst/>
          </a:prstGeom>
        </p:spPr>
      </p:pic>
    </p:spTree>
    <p:extLst>
      <p:ext uri="{BB962C8B-B14F-4D97-AF65-F5344CB8AC3E}">
        <p14:creationId xmlns:p14="http://schemas.microsoft.com/office/powerpoint/2010/main" val="39152631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83648" y="958333"/>
            <a:ext cx="10846353" cy="5016758"/>
          </a:xfrm>
          <a:prstGeom prst="rect">
            <a:avLst/>
          </a:prstGeom>
          <a:ln w="38100">
            <a:solidFill>
              <a:schemeClr val="accent2"/>
            </a:solidFill>
          </a:ln>
        </p:spPr>
        <p:txBody>
          <a:bodyPr wrap="square">
            <a:spAutoFit/>
          </a:bodyPr>
          <a:lstStyle/>
          <a:p>
            <a:pPr>
              <a:spcAft>
                <a:spcPts val="1200"/>
              </a:spcAft>
            </a:pPr>
            <a:r>
              <a:rPr lang="en-US" sz="2400" b="1" dirty="0" smtClean="0">
                <a:solidFill>
                  <a:srgbClr val="0563C1"/>
                </a:solidFill>
                <a:latin typeface="Arial" panose="020B0604020202020204" pitchFamily="34" charset="0"/>
              </a:rPr>
              <a:t>Proposed Schedule</a:t>
            </a:r>
          </a:p>
          <a:p>
            <a:pPr>
              <a:spcAft>
                <a:spcPts val="1200"/>
              </a:spcAft>
            </a:pPr>
            <a:r>
              <a:rPr lang="en-US" sz="2400" b="1" dirty="0" smtClean="0">
                <a:solidFill>
                  <a:srgbClr val="0563C1"/>
                </a:solidFill>
                <a:latin typeface="Arial" panose="020B0604020202020204" pitchFamily="34" charset="0"/>
              </a:rPr>
              <a:t>May 20 </a:t>
            </a:r>
            <a:r>
              <a:rPr lang="en-US" sz="2400" dirty="0" smtClean="0">
                <a:solidFill>
                  <a:srgbClr val="0563C1"/>
                </a:solidFill>
                <a:latin typeface="Arial" panose="020B0604020202020204" pitchFamily="34" charset="0"/>
              </a:rPr>
              <a:t>– Artist is given notice to proceed.</a:t>
            </a:r>
          </a:p>
          <a:p>
            <a:pPr>
              <a:spcAft>
                <a:spcPts val="1200"/>
              </a:spcAft>
            </a:pPr>
            <a:r>
              <a:rPr lang="en-US" sz="2400" b="1" dirty="0" smtClean="0">
                <a:solidFill>
                  <a:srgbClr val="0563C1"/>
                </a:solidFill>
                <a:latin typeface="Arial" panose="020B0604020202020204" pitchFamily="34" charset="0"/>
              </a:rPr>
              <a:t>June 7 </a:t>
            </a:r>
            <a:r>
              <a:rPr lang="en-US" sz="2400" dirty="0" smtClean="0">
                <a:solidFill>
                  <a:srgbClr val="0563C1"/>
                </a:solidFill>
                <a:latin typeface="Arial" panose="020B0604020202020204" pitchFamily="34" charset="0"/>
              </a:rPr>
              <a:t>– Project  Team Meeting to share engagement plan and dates for participatory</a:t>
            </a:r>
            <a:r>
              <a:rPr lang="en-US" sz="2400" dirty="0"/>
              <a:t> </a:t>
            </a:r>
            <a:r>
              <a:rPr lang="en-US" sz="2400" dirty="0" smtClean="0">
                <a:solidFill>
                  <a:srgbClr val="0563C1"/>
                </a:solidFill>
                <a:latin typeface="Arial" panose="020B0604020202020204" pitchFamily="34" charset="0"/>
              </a:rPr>
              <a:t>projects</a:t>
            </a:r>
          </a:p>
          <a:p>
            <a:pPr>
              <a:spcAft>
                <a:spcPts val="1200"/>
              </a:spcAft>
            </a:pPr>
            <a:r>
              <a:rPr lang="en-US" sz="2400" b="1" dirty="0" smtClean="0">
                <a:solidFill>
                  <a:srgbClr val="0563C1"/>
                </a:solidFill>
                <a:latin typeface="Arial" panose="020B0604020202020204" pitchFamily="34" charset="0"/>
              </a:rPr>
              <a:t>June</a:t>
            </a:r>
            <a:r>
              <a:rPr lang="en-US" sz="2400" dirty="0" smtClean="0">
                <a:solidFill>
                  <a:srgbClr val="0563C1"/>
                </a:solidFill>
                <a:latin typeface="Arial" panose="020B0604020202020204" pitchFamily="34" charset="0"/>
              </a:rPr>
              <a:t> – Artists will engage community with mini participatory projects</a:t>
            </a:r>
          </a:p>
          <a:p>
            <a:pPr>
              <a:spcAft>
                <a:spcPts val="1200"/>
              </a:spcAft>
            </a:pPr>
            <a:r>
              <a:rPr lang="en-US" sz="2400" b="1" dirty="0" smtClean="0">
                <a:solidFill>
                  <a:srgbClr val="0563C1"/>
                </a:solidFill>
                <a:latin typeface="Arial" panose="020B0604020202020204" pitchFamily="34" charset="0"/>
              </a:rPr>
              <a:t>June 30 – July 4 </a:t>
            </a:r>
            <a:r>
              <a:rPr lang="en-US" sz="2400" dirty="0" smtClean="0">
                <a:solidFill>
                  <a:srgbClr val="0563C1"/>
                </a:solidFill>
                <a:latin typeface="Arial" panose="020B0604020202020204" pitchFamily="34" charset="0"/>
              </a:rPr>
              <a:t>– Present concept designs to project team based on findings</a:t>
            </a:r>
          </a:p>
          <a:p>
            <a:pPr>
              <a:spcAft>
                <a:spcPts val="1200"/>
              </a:spcAft>
            </a:pPr>
            <a:r>
              <a:rPr lang="en-US" sz="2400" b="1" dirty="0" smtClean="0">
                <a:solidFill>
                  <a:srgbClr val="0563C1"/>
                </a:solidFill>
                <a:latin typeface="Arial" panose="020B0604020202020204" pitchFamily="34" charset="0"/>
              </a:rPr>
              <a:t>July 15 </a:t>
            </a:r>
            <a:r>
              <a:rPr lang="en-US" sz="2400" dirty="0" smtClean="0">
                <a:solidFill>
                  <a:srgbClr val="0563C1"/>
                </a:solidFill>
                <a:latin typeface="Arial" panose="020B0604020202020204" pitchFamily="34" charset="0"/>
              </a:rPr>
              <a:t>– Final mural design</a:t>
            </a:r>
          </a:p>
          <a:p>
            <a:pPr>
              <a:spcAft>
                <a:spcPts val="1200"/>
              </a:spcAft>
            </a:pPr>
            <a:r>
              <a:rPr lang="en-US" sz="2400" b="1" dirty="0" smtClean="0">
                <a:solidFill>
                  <a:srgbClr val="0563C1"/>
                </a:solidFill>
                <a:latin typeface="Arial" panose="020B0604020202020204" pitchFamily="34" charset="0"/>
              </a:rPr>
              <a:t>July 16 – July 31 </a:t>
            </a:r>
            <a:r>
              <a:rPr lang="en-US" sz="2400" dirty="0" smtClean="0">
                <a:solidFill>
                  <a:srgbClr val="0563C1"/>
                </a:solidFill>
                <a:latin typeface="Arial" panose="020B0604020202020204" pitchFamily="34" charset="0"/>
              </a:rPr>
              <a:t>– Public comment through </a:t>
            </a:r>
            <a:r>
              <a:rPr lang="en-US" sz="2400" b="1" dirty="0" smtClean="0">
                <a:solidFill>
                  <a:srgbClr val="0563C1"/>
                </a:solidFill>
                <a:latin typeface="Arial" panose="020B0604020202020204" pitchFamily="34" charset="0"/>
              </a:rPr>
              <a:t>Engage Lancaster</a:t>
            </a:r>
          </a:p>
          <a:p>
            <a:pPr>
              <a:spcAft>
                <a:spcPts val="1200"/>
              </a:spcAft>
            </a:pPr>
            <a:r>
              <a:rPr lang="en-US" sz="2400" b="1" dirty="0" smtClean="0">
                <a:solidFill>
                  <a:srgbClr val="0563C1"/>
                </a:solidFill>
                <a:latin typeface="Arial" panose="020B0604020202020204" pitchFamily="34" charset="0"/>
              </a:rPr>
              <a:t>August 2 </a:t>
            </a:r>
            <a:r>
              <a:rPr lang="en-US" sz="2400" dirty="0" smtClean="0">
                <a:solidFill>
                  <a:srgbClr val="0563C1"/>
                </a:solidFill>
                <a:latin typeface="Arial" panose="020B0604020202020204" pitchFamily="34" charset="0"/>
              </a:rPr>
              <a:t>– Installation plan due to project team</a:t>
            </a:r>
          </a:p>
          <a:p>
            <a:pPr>
              <a:spcAft>
                <a:spcPts val="1200"/>
              </a:spcAft>
            </a:pPr>
            <a:r>
              <a:rPr lang="en-US" sz="2400" b="1" dirty="0" smtClean="0">
                <a:solidFill>
                  <a:srgbClr val="0563C1"/>
                </a:solidFill>
                <a:latin typeface="Arial" panose="020B0604020202020204" pitchFamily="34" charset="0"/>
              </a:rPr>
              <a:t>September 11 </a:t>
            </a:r>
            <a:r>
              <a:rPr lang="en-US" sz="2400" dirty="0" smtClean="0">
                <a:solidFill>
                  <a:srgbClr val="0563C1"/>
                </a:solidFill>
                <a:latin typeface="Arial" panose="020B0604020202020204" pitchFamily="34" charset="0"/>
              </a:rPr>
              <a:t>– Project installation (Rain date is September 18)</a:t>
            </a:r>
            <a:endParaRPr lang="en-US" sz="2400" dirty="0"/>
          </a:p>
        </p:txBody>
      </p:sp>
    </p:spTree>
    <p:extLst>
      <p:ext uri="{BB962C8B-B14F-4D97-AF65-F5344CB8AC3E}">
        <p14:creationId xmlns:p14="http://schemas.microsoft.com/office/powerpoint/2010/main" val="8190864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8874" y="1077561"/>
            <a:ext cx="10820400" cy="4689041"/>
          </a:xfrm>
          <a:prstGeom prst="rect">
            <a:avLst/>
          </a:prstGeom>
          <a:ln w="38100">
            <a:solidFill>
              <a:schemeClr val="accent2"/>
            </a:solidFill>
          </a:ln>
        </p:spPr>
        <p:txBody>
          <a:bodyPr wrap="square">
            <a:spAutoFit/>
          </a:bodyPr>
          <a:lstStyle/>
          <a:p>
            <a:pPr marR="0" lvl="0">
              <a:lnSpc>
                <a:spcPct val="107000"/>
              </a:lnSpc>
              <a:spcBef>
                <a:spcPts val="0"/>
              </a:spcBef>
              <a:spcAft>
                <a:spcPts val="800"/>
              </a:spcAft>
              <a:buSzPts val="1000"/>
              <a:tabLst>
                <a:tab pos="457200" algn="l"/>
              </a:tabLst>
            </a:pPr>
            <a:r>
              <a:rPr lang="en-US" sz="2400" dirty="0" smtClean="0">
                <a:solidFill>
                  <a:srgbClr val="555555"/>
                </a:solidFill>
                <a:effectLst/>
                <a:ea typeface="Times New Roman" panose="02020603050405020304" pitchFamily="18" charset="0"/>
                <a:cs typeface="Times New Roman" panose="02020603050405020304" pitchFamily="18" charset="0"/>
              </a:rPr>
              <a:t>Artist/s will document and post on social media what they are learning from the community through the mini-projects, surveys and other </a:t>
            </a:r>
            <a:r>
              <a:rPr lang="en-US" sz="2400" dirty="0" smtClean="0">
                <a:solidFill>
                  <a:srgbClr val="555555"/>
                </a:solidFill>
                <a:ea typeface="Times New Roman" panose="02020603050405020304" pitchFamily="18" charset="0"/>
                <a:cs typeface="Times New Roman" panose="02020603050405020304" pitchFamily="18" charset="0"/>
              </a:rPr>
              <a:t>interactions.</a:t>
            </a:r>
            <a:endParaRPr lang="en-US" sz="2400" dirty="0" smtClean="0">
              <a:solidFill>
                <a:srgbClr val="555555"/>
              </a:solidFill>
              <a:effectLst/>
              <a:ea typeface="Times New Roman" panose="02020603050405020304" pitchFamily="18" charset="0"/>
              <a:cs typeface="Times New Roman" panose="02020603050405020304" pitchFamily="18" charset="0"/>
            </a:endParaRPr>
          </a:p>
          <a:p>
            <a:pPr marR="0" lvl="0">
              <a:lnSpc>
                <a:spcPct val="107000"/>
              </a:lnSpc>
              <a:spcBef>
                <a:spcPts val="1000"/>
              </a:spcBef>
              <a:spcAft>
                <a:spcPts val="800"/>
              </a:spcAft>
              <a:buSzPts val="1000"/>
              <a:tabLst>
                <a:tab pos="457200" algn="l"/>
              </a:tabLst>
            </a:pPr>
            <a:r>
              <a:rPr lang="en-US" sz="2400" b="1" dirty="0" smtClean="0">
                <a:solidFill>
                  <a:srgbClr val="555555"/>
                </a:solidFill>
                <a:ea typeface="Calibri" panose="020F0502020204030204" pitchFamily="34" charset="0"/>
                <a:cs typeface="Times New Roman" panose="02020603050405020304" pitchFamily="18" charset="0"/>
              </a:rPr>
              <a:t>Contacts:</a:t>
            </a:r>
          </a:p>
          <a:p>
            <a:pPr marR="0" lvl="0">
              <a:lnSpc>
                <a:spcPct val="107000"/>
              </a:lnSpc>
              <a:spcBef>
                <a:spcPts val="0"/>
              </a:spcBef>
              <a:spcAft>
                <a:spcPts val="800"/>
              </a:spcAft>
              <a:buSzPts val="1000"/>
              <a:tabLst>
                <a:tab pos="457200" algn="l"/>
              </a:tabLst>
            </a:pPr>
            <a:r>
              <a:rPr lang="en-US" sz="2400" dirty="0" smtClean="0">
                <a:solidFill>
                  <a:srgbClr val="555555"/>
                </a:solidFill>
                <a:ea typeface="Calibri" panose="020F0502020204030204" pitchFamily="34" charset="0"/>
                <a:cs typeface="Times New Roman" panose="02020603050405020304" pitchFamily="18" charset="0"/>
              </a:rPr>
              <a:t>Artist Team:  Fern </a:t>
            </a:r>
            <a:r>
              <a:rPr lang="en-US" sz="2400" dirty="0" err="1" smtClean="0">
                <a:solidFill>
                  <a:srgbClr val="555555"/>
                </a:solidFill>
                <a:ea typeface="Calibri" panose="020F0502020204030204" pitchFamily="34" charset="0"/>
                <a:cs typeface="Times New Roman" panose="02020603050405020304" pitchFamily="18" charset="0"/>
              </a:rPr>
              <a:t>Dannis</a:t>
            </a:r>
            <a:r>
              <a:rPr lang="en-US" sz="2400" dirty="0" smtClean="0">
                <a:solidFill>
                  <a:srgbClr val="555555"/>
                </a:solidFill>
                <a:ea typeface="Calibri" panose="020F0502020204030204" pitchFamily="34" charset="0"/>
                <a:cs typeface="Times New Roman" panose="02020603050405020304" pitchFamily="18" charset="0"/>
              </a:rPr>
              <a:t>  </a:t>
            </a:r>
            <a:r>
              <a:rPr lang="en-US" sz="2400" dirty="0" smtClean="0">
                <a:solidFill>
                  <a:srgbClr val="555555"/>
                </a:solidFill>
                <a:ea typeface="Calibri" panose="020F0502020204030204" pitchFamily="34" charset="0"/>
                <a:cs typeface="Times New Roman" panose="02020603050405020304" pitchFamily="18" charset="0"/>
                <a:hlinkClick r:id="rId2"/>
              </a:rPr>
              <a:t>fern.dannis@gmail.com</a:t>
            </a:r>
            <a:r>
              <a:rPr lang="en-US" sz="2400" dirty="0" smtClean="0">
                <a:solidFill>
                  <a:srgbClr val="555555"/>
                </a:solidFill>
                <a:ea typeface="Calibri" panose="020F0502020204030204" pitchFamily="34" charset="0"/>
                <a:cs typeface="Times New Roman" panose="02020603050405020304" pitchFamily="18" charset="0"/>
              </a:rPr>
              <a:t> </a:t>
            </a:r>
          </a:p>
          <a:p>
            <a:pPr marR="0" lvl="0">
              <a:lnSpc>
                <a:spcPct val="107000"/>
              </a:lnSpc>
              <a:spcBef>
                <a:spcPts val="0"/>
              </a:spcBef>
              <a:spcAft>
                <a:spcPts val="800"/>
              </a:spcAft>
              <a:buSzPts val="1000"/>
              <a:tabLst>
                <a:tab pos="457200" algn="l"/>
              </a:tabLst>
            </a:pPr>
            <a:r>
              <a:rPr lang="en-US" sz="2400" dirty="0" smtClean="0">
                <a:solidFill>
                  <a:srgbClr val="555555"/>
                </a:solidFill>
                <a:effectLst/>
                <a:ea typeface="Calibri" panose="020F0502020204030204" pitchFamily="34" charset="0"/>
                <a:cs typeface="Times New Roman" panose="02020603050405020304" pitchFamily="18" charset="0"/>
              </a:rPr>
              <a:t>Lancaster Public Art:  </a:t>
            </a:r>
            <a:r>
              <a:rPr lang="en-US" sz="2400" dirty="0" err="1" smtClean="0">
                <a:solidFill>
                  <a:srgbClr val="555555"/>
                </a:solidFill>
                <a:effectLst/>
                <a:ea typeface="Calibri" panose="020F0502020204030204" pitchFamily="34" charset="0"/>
                <a:cs typeface="Times New Roman" panose="02020603050405020304" pitchFamily="18" charset="0"/>
              </a:rPr>
              <a:t>Yarlyn</a:t>
            </a:r>
            <a:r>
              <a:rPr lang="en-US" sz="2400" dirty="0" smtClean="0">
                <a:solidFill>
                  <a:srgbClr val="555555"/>
                </a:solidFill>
                <a:effectLst/>
                <a:ea typeface="Calibri" panose="020F0502020204030204" pitchFamily="34" charset="0"/>
                <a:cs typeface="Times New Roman" panose="02020603050405020304" pitchFamily="18" charset="0"/>
              </a:rPr>
              <a:t> Rosario  Manager, </a:t>
            </a:r>
            <a:r>
              <a:rPr lang="en-US" sz="2400" dirty="0" smtClean="0"/>
              <a:t>Public </a:t>
            </a:r>
            <a:r>
              <a:rPr lang="en-US" sz="2400" dirty="0"/>
              <a:t>Art Community </a:t>
            </a:r>
            <a:r>
              <a:rPr lang="en-US" sz="2400" dirty="0" smtClean="0"/>
              <a:t>Engagement </a:t>
            </a:r>
            <a:r>
              <a:rPr lang="en-US" sz="2400" dirty="0" smtClean="0">
                <a:hlinkClick r:id="rId3"/>
              </a:rPr>
              <a:t>Yrosario@cityoflancasterpa.org</a:t>
            </a:r>
            <a:r>
              <a:rPr lang="en-US" sz="2400" dirty="0" smtClean="0"/>
              <a:t> </a:t>
            </a:r>
          </a:p>
          <a:p>
            <a:pPr marR="0" lvl="0">
              <a:lnSpc>
                <a:spcPct val="107000"/>
              </a:lnSpc>
              <a:spcBef>
                <a:spcPts val="0"/>
              </a:spcBef>
              <a:spcAft>
                <a:spcPts val="800"/>
              </a:spcAft>
              <a:buSzPts val="1000"/>
              <a:tabLst>
                <a:tab pos="457200" algn="l"/>
              </a:tabLst>
            </a:pPr>
            <a:r>
              <a:rPr lang="en-US" sz="2400" dirty="0" err="1" smtClean="0">
                <a:solidFill>
                  <a:srgbClr val="555555"/>
                </a:solidFill>
                <a:ea typeface="Calibri" panose="020F0502020204030204" pitchFamily="34" charset="0"/>
                <a:cs typeface="Times New Roman" panose="02020603050405020304" pitchFamily="18" charset="0"/>
              </a:rPr>
              <a:t>SoWe</a:t>
            </a:r>
            <a:r>
              <a:rPr lang="en-US" sz="2400" dirty="0" smtClean="0">
                <a:solidFill>
                  <a:srgbClr val="555555"/>
                </a:solidFill>
                <a:ea typeface="Calibri" panose="020F0502020204030204" pitchFamily="34" charset="0"/>
                <a:cs typeface="Times New Roman" panose="02020603050405020304" pitchFamily="18" charset="0"/>
              </a:rPr>
              <a:t> Neighborhood: Jake </a:t>
            </a:r>
            <a:r>
              <a:rPr lang="en-US" sz="2400" dirty="0" err="1" smtClean="0">
                <a:solidFill>
                  <a:srgbClr val="555555"/>
                </a:solidFill>
                <a:ea typeface="Calibri" panose="020F0502020204030204" pitchFamily="34" charset="0"/>
                <a:cs typeface="Times New Roman" panose="02020603050405020304" pitchFamily="18" charset="0"/>
              </a:rPr>
              <a:t>Thorsen</a:t>
            </a:r>
            <a:r>
              <a:rPr lang="en-US" sz="2400" dirty="0" smtClean="0">
                <a:solidFill>
                  <a:srgbClr val="555555"/>
                </a:solidFill>
                <a:ea typeface="Calibri" panose="020F0502020204030204" pitchFamily="34" charset="0"/>
                <a:cs typeface="Times New Roman" panose="02020603050405020304" pitchFamily="18" charset="0"/>
              </a:rPr>
              <a:t>   </a:t>
            </a:r>
            <a:r>
              <a:rPr lang="en-US" sz="2400" dirty="0" smtClean="0">
                <a:solidFill>
                  <a:srgbClr val="555555"/>
                </a:solidFill>
                <a:ea typeface="Calibri" panose="020F0502020204030204" pitchFamily="34" charset="0"/>
                <a:cs typeface="Times New Roman" panose="02020603050405020304" pitchFamily="18" charset="0"/>
                <a:hlinkClick r:id="rId4"/>
              </a:rPr>
              <a:t>jthorsen@lhop.org</a:t>
            </a:r>
            <a:r>
              <a:rPr lang="en-US" sz="2400" dirty="0" smtClean="0">
                <a:solidFill>
                  <a:srgbClr val="555555"/>
                </a:solidFill>
                <a:ea typeface="Calibri" panose="020F0502020204030204" pitchFamily="34" charset="0"/>
                <a:cs typeface="Times New Roman" panose="02020603050405020304" pitchFamily="18" charset="0"/>
              </a:rPr>
              <a:t> </a:t>
            </a:r>
          </a:p>
          <a:p>
            <a:pPr marR="0" lvl="0">
              <a:lnSpc>
                <a:spcPct val="107000"/>
              </a:lnSpc>
              <a:spcBef>
                <a:spcPts val="0"/>
              </a:spcBef>
              <a:spcAft>
                <a:spcPts val="800"/>
              </a:spcAft>
              <a:buSzPts val="1000"/>
              <a:tabLst>
                <a:tab pos="457200" algn="l"/>
              </a:tabLst>
            </a:pPr>
            <a:r>
              <a:rPr lang="en-US" sz="2400" dirty="0" smtClean="0">
                <a:solidFill>
                  <a:srgbClr val="555555"/>
                </a:solidFill>
                <a:effectLst/>
                <a:ea typeface="Calibri" panose="020F0502020204030204" pitchFamily="34" charset="0"/>
                <a:cs typeface="Times New Roman" panose="02020603050405020304" pitchFamily="18" charset="0"/>
              </a:rPr>
              <a:t>Engage Lancaster:  </a:t>
            </a:r>
            <a:r>
              <a:rPr lang="en-US" sz="2400" dirty="0" smtClean="0">
                <a:solidFill>
                  <a:srgbClr val="555555"/>
                </a:solidFill>
                <a:effectLst/>
                <a:ea typeface="Calibri" panose="020F0502020204030204" pitchFamily="34" charset="0"/>
                <a:cs typeface="Times New Roman" panose="02020603050405020304" pitchFamily="18" charset="0"/>
                <a:hlinkClick r:id="rId5"/>
              </a:rPr>
              <a:t>https://engage.cityoflancasterpa.com/en/projects/artful-intersections-cabbage-hill</a:t>
            </a:r>
            <a:r>
              <a:rPr lang="en-US" sz="2400" dirty="0" smtClean="0">
                <a:solidFill>
                  <a:srgbClr val="555555"/>
                </a:solidFill>
                <a:effectLst/>
                <a:ea typeface="Calibri" panose="020F0502020204030204" pitchFamily="34" charset="0"/>
                <a:cs typeface="Times New Roman" panose="02020603050405020304" pitchFamily="18" charset="0"/>
              </a:rPr>
              <a:t> </a:t>
            </a:r>
          </a:p>
          <a:p>
            <a:pPr marR="0" lvl="0">
              <a:lnSpc>
                <a:spcPct val="107000"/>
              </a:lnSpc>
              <a:spcBef>
                <a:spcPts val="0"/>
              </a:spcBef>
              <a:spcAft>
                <a:spcPts val="800"/>
              </a:spcAft>
              <a:buSzPts val="1000"/>
              <a:tabLst>
                <a:tab pos="457200" algn="l"/>
              </a:tabLst>
            </a:pPr>
            <a:endParaRPr lang="en-US" dirty="0">
              <a:solidFill>
                <a:srgbClr val="555555"/>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02572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1796" y="1159042"/>
            <a:ext cx="6756199" cy="5186341"/>
          </a:xfrm>
          <a:prstGeom prst="rect">
            <a:avLst/>
          </a:prstGeom>
        </p:spPr>
      </p:pic>
      <p:sp>
        <p:nvSpPr>
          <p:cNvPr id="3" name="TextBox 2"/>
          <p:cNvSpPr txBox="1"/>
          <p:nvPr/>
        </p:nvSpPr>
        <p:spPr>
          <a:xfrm>
            <a:off x="2811060" y="484908"/>
            <a:ext cx="6317673" cy="461665"/>
          </a:xfrm>
          <a:prstGeom prst="rect">
            <a:avLst/>
          </a:prstGeom>
          <a:noFill/>
        </p:spPr>
        <p:txBody>
          <a:bodyPr wrap="square" rtlCol="0">
            <a:spAutoFit/>
          </a:bodyPr>
          <a:lstStyle/>
          <a:p>
            <a:r>
              <a:rPr lang="en-US" sz="2400" dirty="0" smtClean="0"/>
              <a:t>When people think about murals in Lancaster …</a:t>
            </a:r>
            <a:endParaRPr lang="en-US" sz="2400" dirty="0"/>
          </a:p>
        </p:txBody>
      </p:sp>
    </p:spTree>
    <p:extLst>
      <p:ext uri="{BB962C8B-B14F-4D97-AF65-F5344CB8AC3E}">
        <p14:creationId xmlns:p14="http://schemas.microsoft.com/office/powerpoint/2010/main" val="136757638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95055" y="366747"/>
            <a:ext cx="8018319" cy="5179835"/>
          </a:xfrm>
          <a:prstGeom prst="rect">
            <a:avLst/>
          </a:prstGeom>
        </p:spPr>
      </p:pic>
      <p:sp>
        <p:nvSpPr>
          <p:cNvPr id="3" name="TextBox 2"/>
          <p:cNvSpPr txBox="1"/>
          <p:nvPr/>
        </p:nvSpPr>
        <p:spPr>
          <a:xfrm>
            <a:off x="3117273" y="5846618"/>
            <a:ext cx="6179127" cy="461665"/>
          </a:xfrm>
          <a:prstGeom prst="rect">
            <a:avLst/>
          </a:prstGeom>
          <a:noFill/>
        </p:spPr>
        <p:txBody>
          <a:bodyPr wrap="square" rtlCol="0">
            <a:spAutoFit/>
          </a:bodyPr>
          <a:lstStyle/>
          <a:p>
            <a:r>
              <a:rPr lang="en-US" sz="2400" dirty="0" smtClean="0"/>
              <a:t>Crystal and First Streets, Lancaster City  -  2019</a:t>
            </a:r>
            <a:endParaRPr lang="en-US" sz="2400" dirty="0"/>
          </a:p>
        </p:txBody>
      </p:sp>
    </p:spTree>
    <p:extLst>
      <p:ext uri="{BB962C8B-B14F-4D97-AF65-F5344CB8AC3E}">
        <p14:creationId xmlns:p14="http://schemas.microsoft.com/office/powerpoint/2010/main" val="9866681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rot="10800000" flipH="1" flipV="1">
            <a:off x="1163782" y="424050"/>
            <a:ext cx="9975272" cy="6001643"/>
          </a:xfrm>
          <a:prstGeom prst="rect">
            <a:avLst/>
          </a:prstGeom>
          <a:noFill/>
          <a:ln w="38100">
            <a:solidFill>
              <a:schemeClr val="accent2"/>
            </a:solidFill>
          </a:ln>
        </p:spPr>
        <p:txBody>
          <a:bodyPr wrap="square" rtlCol="0">
            <a:spAutoFit/>
          </a:bodyPr>
          <a:lstStyle/>
          <a:p>
            <a:r>
              <a:rPr lang="en-US" sz="2400" dirty="0" smtClean="0"/>
              <a:t>What is unique about this type of mural for the 5-point intersection at W. Vine, S. Mulberry and W. Strawberry Streets?</a:t>
            </a:r>
          </a:p>
          <a:p>
            <a:endParaRPr lang="en-US" sz="2400" dirty="0" smtClean="0"/>
          </a:p>
          <a:p>
            <a:pPr marL="342900" indent="-342900">
              <a:buFont typeface="Arial" panose="020B0604020202020204" pitchFamily="34" charset="0"/>
              <a:buChar char="•"/>
            </a:pPr>
            <a:r>
              <a:rPr lang="en-US" sz="2400" dirty="0" smtClean="0"/>
              <a:t>Joint effort is being promoted by Lancaster Public Art , the </a:t>
            </a:r>
            <a:r>
              <a:rPr lang="en-US" sz="2400" dirty="0" err="1" smtClean="0"/>
              <a:t>SoWe</a:t>
            </a:r>
            <a:r>
              <a:rPr lang="en-US" sz="2400" dirty="0" smtClean="0"/>
              <a:t> neighborhood and the Department of Public Works </a:t>
            </a:r>
          </a:p>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smtClean="0"/>
              <a:t>Temporary installation lasting 6-9 months</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400" dirty="0" smtClean="0"/>
              <a:t>Intent is to create a traffic </a:t>
            </a:r>
            <a:r>
              <a:rPr lang="en-US" sz="2400" dirty="0"/>
              <a:t>c</a:t>
            </a:r>
            <a:r>
              <a:rPr lang="en-US" sz="2400" dirty="0" smtClean="0"/>
              <a:t>alming effect</a:t>
            </a:r>
          </a:p>
          <a:p>
            <a:pPr marL="342900" indent="-342900">
              <a:buFont typeface="Arial" panose="020B0604020202020204" pitchFamily="34" charset="0"/>
              <a:buChar char="•"/>
            </a:pPr>
            <a:endParaRPr lang="en-US" sz="2000" dirty="0" smtClean="0"/>
          </a:p>
          <a:p>
            <a:pPr marL="342900" indent="-342900">
              <a:buFont typeface="Arial" panose="020B0604020202020204" pitchFamily="34" charset="0"/>
              <a:buChar char="•"/>
            </a:pPr>
            <a:r>
              <a:rPr lang="en-US" sz="2400" dirty="0"/>
              <a:t>O</a:t>
            </a:r>
            <a:r>
              <a:rPr lang="en-US" sz="2400" dirty="0" smtClean="0"/>
              <a:t>pportunity for improvements to the street layout at this intersection, not only to augment pedestrian and bike safety, but also to allow for better usage of this public space.</a:t>
            </a:r>
          </a:p>
          <a:p>
            <a:r>
              <a:rPr lang="en-US" sz="2400" dirty="0" smtClean="0"/>
              <a:t> </a:t>
            </a:r>
            <a:endParaRPr lang="en-US" sz="2000" dirty="0" smtClean="0"/>
          </a:p>
          <a:p>
            <a:pPr marL="342900" indent="-342900">
              <a:buFont typeface="Arial" panose="020B0604020202020204" pitchFamily="34" charset="0"/>
              <a:buChar char="•"/>
            </a:pPr>
            <a:r>
              <a:rPr lang="en-US" sz="2400" dirty="0" smtClean="0"/>
              <a:t>By generating art-oriented activities with the site neighbors, the City can learn how the community wants to use the space. </a:t>
            </a:r>
            <a:endParaRPr lang="en-US" dirty="0" smtClean="0"/>
          </a:p>
        </p:txBody>
      </p:sp>
    </p:spTree>
    <p:extLst>
      <p:ext uri="{BB962C8B-B14F-4D97-AF65-F5344CB8AC3E}">
        <p14:creationId xmlns:p14="http://schemas.microsoft.com/office/powerpoint/2010/main" val="298575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extLst>
              <p:ext uri="{D42A27DB-BD31-4B8C-83A1-F6EECF244321}">
                <p14:modId xmlns:p14="http://schemas.microsoft.com/office/powerpoint/2010/main" val="2350249634"/>
              </p:ext>
            </p:extLst>
          </p:nvPr>
        </p:nvGraphicFramePr>
        <p:xfrm>
          <a:off x="943428" y="175769"/>
          <a:ext cx="10000343" cy="6483912"/>
        </p:xfrm>
        <a:graphic>
          <a:graphicData uri="http://schemas.openxmlformats.org/presentationml/2006/ole">
            <mc:AlternateContent xmlns:mc="http://schemas.openxmlformats.org/markup-compatibility/2006">
              <mc:Choice xmlns:v="urn:schemas-microsoft-com:vml" Requires="v">
                <p:oleObj spid="_x0000_s1026" name="Acrobat Document" r:id="rId3" imgW="7543519" imgH="5828904" progId="AcroExch.Document.DC">
                  <p:embed/>
                </p:oleObj>
              </mc:Choice>
              <mc:Fallback>
                <p:oleObj name="Acrobat Document" r:id="rId3" imgW="7543519" imgH="5828904" progId="AcroExch.Document.DC">
                  <p:embed/>
                  <p:pic>
                    <p:nvPicPr>
                      <p:cNvPr id="0" name=""/>
                      <p:cNvPicPr/>
                      <p:nvPr/>
                    </p:nvPicPr>
                    <p:blipFill>
                      <a:blip r:embed="rId4"/>
                      <a:stretch>
                        <a:fillRect/>
                      </a:stretch>
                    </p:blipFill>
                    <p:spPr>
                      <a:xfrm>
                        <a:off x="943428" y="175769"/>
                        <a:ext cx="10000343" cy="6483912"/>
                      </a:xfrm>
                      <a:prstGeom prst="rect">
                        <a:avLst/>
                      </a:prstGeom>
                    </p:spPr>
                  </p:pic>
                </p:oleObj>
              </mc:Fallback>
            </mc:AlternateContent>
          </a:graphicData>
        </a:graphic>
      </p:graphicFrame>
    </p:spTree>
    <p:extLst>
      <p:ext uri="{BB962C8B-B14F-4D97-AF65-F5344CB8AC3E}">
        <p14:creationId xmlns:p14="http://schemas.microsoft.com/office/powerpoint/2010/main" val="28563816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8254" y="608369"/>
            <a:ext cx="10321636" cy="5655138"/>
          </a:xfrm>
          <a:prstGeom prst="rect">
            <a:avLst/>
          </a:prstGeom>
          <a:ln w="38100">
            <a:solidFill>
              <a:schemeClr val="accent2"/>
            </a:solidFill>
          </a:ln>
        </p:spPr>
        <p:txBody>
          <a:bodyPr wrap="square">
            <a:spAutoFit/>
          </a:bodyPr>
          <a:lstStyle/>
          <a:p>
            <a:pPr lvl="1">
              <a:lnSpc>
                <a:spcPct val="107000"/>
              </a:lnSpc>
              <a:spcAft>
                <a:spcPts val="800"/>
              </a:spcAft>
            </a:pPr>
            <a:r>
              <a:rPr lang="en-US" sz="2400" b="1" dirty="0" smtClean="0">
                <a:effectLst/>
                <a:ea typeface="Times New Roman" panose="02020603050405020304" pitchFamily="18" charset="0"/>
                <a:cs typeface="Times New Roman" panose="02020603050405020304" pitchFamily="18" charset="0"/>
              </a:rPr>
              <a:t>Encourage community participation to generate interest and input around reimagining the site.</a:t>
            </a:r>
            <a:endParaRPr lang="en-US" sz="2400" b="1" dirty="0" smtClean="0">
              <a:ea typeface="Times New Roman" panose="02020603050405020304" pitchFamily="18" charset="0"/>
              <a:cs typeface="Times New Roman" panose="02020603050405020304" pitchFamily="18" charset="0"/>
            </a:endParaRPr>
          </a:p>
          <a:p>
            <a:pPr>
              <a:lnSpc>
                <a:spcPct val="107000"/>
              </a:lnSpc>
              <a:spcAft>
                <a:spcPts val="800"/>
              </a:spcAft>
            </a:pPr>
            <a:r>
              <a:rPr lang="en-US" sz="2400" b="1" u="sng" dirty="0" smtClean="0">
                <a:ea typeface="Times New Roman" panose="02020603050405020304" pitchFamily="18" charset="0"/>
                <a:cs typeface="Times New Roman" panose="02020603050405020304" pitchFamily="18" charset="0"/>
              </a:rPr>
              <a:t>Two mini projects (at least):</a:t>
            </a:r>
          </a:p>
          <a:p>
            <a:pPr marL="457200" indent="-457200">
              <a:lnSpc>
                <a:spcPct val="107000"/>
              </a:lnSpc>
              <a:spcAft>
                <a:spcPts val="800"/>
              </a:spcAft>
              <a:buAutoNum type="arabicParenBoth"/>
            </a:pPr>
            <a:r>
              <a:rPr lang="en-US" sz="2400" dirty="0" smtClean="0">
                <a:ea typeface="Times New Roman" panose="02020603050405020304" pitchFamily="18" charset="0"/>
                <a:cs typeface="Times New Roman" panose="02020603050405020304" pitchFamily="18" charset="0"/>
              </a:rPr>
              <a:t>Tonight, June 3</a:t>
            </a:r>
            <a:r>
              <a:rPr lang="en-US" sz="2400" baseline="30000" dirty="0" smtClean="0">
                <a:ea typeface="Times New Roman" panose="02020603050405020304" pitchFamily="18" charset="0"/>
                <a:cs typeface="Times New Roman" panose="02020603050405020304" pitchFamily="18" charset="0"/>
              </a:rPr>
              <a:t>rd</a:t>
            </a:r>
            <a:r>
              <a:rPr lang="en-US" sz="2400" dirty="0" smtClean="0">
                <a:ea typeface="Times New Roman" panose="02020603050405020304" pitchFamily="18" charset="0"/>
                <a:cs typeface="Times New Roman" panose="02020603050405020304" pitchFamily="18" charset="0"/>
              </a:rPr>
              <a:t> - Interactive design session and brainstorming, including:</a:t>
            </a:r>
          </a:p>
          <a:p>
            <a:pPr>
              <a:lnSpc>
                <a:spcPct val="107000"/>
              </a:lnSpc>
              <a:spcAft>
                <a:spcPts val="800"/>
              </a:spcAft>
            </a:pPr>
            <a:r>
              <a:rPr lang="en-US" sz="2400" dirty="0">
                <a:ea typeface="Times New Roman" panose="02020603050405020304" pitchFamily="18" charset="0"/>
                <a:cs typeface="Times New Roman" panose="02020603050405020304" pitchFamily="18" charset="0"/>
              </a:rPr>
              <a:t> </a:t>
            </a:r>
            <a:r>
              <a:rPr lang="en-US" sz="2400" dirty="0" smtClean="0">
                <a:ea typeface="Times New Roman" panose="02020603050405020304" pitchFamily="18" charset="0"/>
                <a:cs typeface="Times New Roman" panose="02020603050405020304" pitchFamily="18" charset="0"/>
              </a:rPr>
              <a:t>      drawing, sketching, concepts, ideas, subject themes, patterns and colors </a:t>
            </a:r>
            <a:endParaRPr lang="en-US" sz="2400" dirty="0" smtClean="0">
              <a:effectLst/>
              <a:ea typeface="Times New Roman" panose="02020603050405020304" pitchFamily="18"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400" dirty="0" smtClean="0">
                <a:effectLst/>
                <a:ea typeface="Times New Roman" panose="02020603050405020304" pitchFamily="18" charset="0"/>
                <a:cs typeface="Times New Roman" panose="02020603050405020304" pitchFamily="18" charset="0"/>
              </a:rPr>
              <a:t>(2)  Saturday, June 26</a:t>
            </a:r>
            <a:r>
              <a:rPr lang="en-US" sz="2400" baseline="30000" dirty="0" smtClean="0">
                <a:effectLst/>
                <a:ea typeface="Times New Roman" panose="02020603050405020304" pitchFamily="18" charset="0"/>
                <a:cs typeface="Times New Roman" panose="02020603050405020304" pitchFamily="18" charset="0"/>
              </a:rPr>
              <a:t>th</a:t>
            </a:r>
            <a:r>
              <a:rPr lang="en-US" sz="2400" dirty="0" smtClean="0">
                <a:effectLst/>
                <a:ea typeface="Times New Roman" panose="02020603050405020304" pitchFamily="18" charset="0"/>
                <a:cs typeface="Times New Roman" panose="02020603050405020304" pitchFamily="18" charset="0"/>
              </a:rPr>
              <a:t> - St. Joseph School parking lot from 10:00 am – noon</a:t>
            </a:r>
          </a:p>
          <a:p>
            <a:pPr marL="800100" lvl="1" indent="-342900">
              <a:lnSpc>
                <a:spcPct val="107000"/>
              </a:lnSpc>
              <a:spcAft>
                <a:spcPts val="800"/>
              </a:spcAft>
              <a:buSzPts val="1000"/>
              <a:buFont typeface="Courier New" panose="02070309020205020404" pitchFamily="49" charset="0"/>
              <a:buChar char="o"/>
              <a:tabLst>
                <a:tab pos="457200" algn="l"/>
              </a:tabLst>
            </a:pPr>
            <a:r>
              <a:rPr lang="en-US" sz="2400" dirty="0" smtClean="0">
                <a:ea typeface="Times New Roman" panose="02020603050405020304" pitchFamily="18" charset="0"/>
                <a:cs typeface="Times New Roman" panose="02020603050405020304" pitchFamily="18" charset="0"/>
              </a:rPr>
              <a:t>Lines will be temporarily taped on the street for the community to envision  the site plan.</a:t>
            </a:r>
          </a:p>
          <a:p>
            <a:pPr marL="800100" lvl="1" indent="-342900">
              <a:lnSpc>
                <a:spcPct val="107000"/>
              </a:lnSpc>
              <a:spcAft>
                <a:spcPts val="800"/>
              </a:spcAft>
              <a:buSzPts val="1000"/>
              <a:buFont typeface="Courier New" panose="02070309020205020404" pitchFamily="49" charset="0"/>
              <a:buChar char="o"/>
              <a:tabLst>
                <a:tab pos="457200" algn="l"/>
              </a:tabLst>
            </a:pPr>
            <a:r>
              <a:rPr lang="en-US" sz="2400" dirty="0" smtClean="0">
                <a:ea typeface="Times New Roman" panose="02020603050405020304" pitchFamily="18" charset="0"/>
                <a:cs typeface="Times New Roman" panose="02020603050405020304" pitchFamily="18" charset="0"/>
              </a:rPr>
              <a:t>U</a:t>
            </a:r>
            <a:r>
              <a:rPr lang="en-US" sz="2400" dirty="0" smtClean="0">
                <a:effectLst/>
                <a:ea typeface="Times New Roman" panose="02020603050405020304" pitchFamily="18" charset="0"/>
                <a:cs typeface="Times New Roman" panose="02020603050405020304" pitchFamily="18" charset="0"/>
              </a:rPr>
              <a:t>se the fence along the former St. Joe’s school property to post ideas and for comments.</a:t>
            </a:r>
            <a:endParaRPr lang="en-US" sz="2400" dirty="0" smtClean="0">
              <a:effectLst/>
              <a:ea typeface="Calibri" panose="020F0502020204030204" pitchFamily="34" charset="0"/>
              <a:cs typeface="Times New Roman" panose="02020603050405020304" pitchFamily="18" charset="0"/>
            </a:endParaRPr>
          </a:p>
          <a:p>
            <a:pPr marL="800100" lvl="1" indent="-342900">
              <a:lnSpc>
                <a:spcPct val="107000"/>
              </a:lnSpc>
              <a:spcAft>
                <a:spcPts val="800"/>
              </a:spcAft>
              <a:buSzPts val="1000"/>
              <a:buFont typeface="Courier New" panose="02070309020205020404" pitchFamily="49" charset="0"/>
              <a:buChar char="o"/>
              <a:tabLst>
                <a:tab pos="457200" algn="l"/>
              </a:tabLst>
            </a:pPr>
            <a:r>
              <a:rPr lang="en-US" sz="2400" dirty="0">
                <a:ea typeface="Times New Roman" panose="02020603050405020304" pitchFamily="18" charset="0"/>
                <a:cs typeface="Times New Roman" panose="02020603050405020304" pitchFamily="18" charset="0"/>
              </a:rPr>
              <a:t>U</a:t>
            </a:r>
            <a:r>
              <a:rPr lang="en-US" sz="2400" dirty="0" smtClean="0">
                <a:effectLst/>
                <a:ea typeface="Times New Roman" panose="02020603050405020304" pitchFamily="18" charset="0"/>
                <a:cs typeface="Times New Roman" panose="02020603050405020304" pitchFamily="18" charset="0"/>
              </a:rPr>
              <a:t>se the center pocket park for discussion and sketching</a:t>
            </a:r>
            <a:endParaRPr lang="en-US" sz="2400" dirty="0" smtClean="0">
              <a:ea typeface="Calibri" panose="020F0502020204030204" pitchFamily="34" charset="0"/>
              <a:cs typeface="Times New Roman" panose="02020603050405020304" pitchFamily="18" charset="0"/>
            </a:endParaRPr>
          </a:p>
          <a:p>
            <a:pPr marR="0" lvl="0">
              <a:lnSpc>
                <a:spcPct val="107000"/>
              </a:lnSpc>
              <a:spcBef>
                <a:spcPts val="0"/>
              </a:spcBef>
              <a:spcAft>
                <a:spcPts val="800"/>
              </a:spcAft>
              <a:buSzPts val="1000"/>
              <a:tabLst>
                <a:tab pos="457200" algn="l"/>
              </a:tabLst>
            </a:pPr>
            <a:r>
              <a:rPr lang="en-US" sz="2400" dirty="0" smtClean="0">
                <a:ea typeface="Calibri" panose="020F0502020204030204" pitchFamily="34" charset="0"/>
                <a:cs typeface="Times New Roman" panose="02020603050405020304" pitchFamily="18" charset="0"/>
              </a:rPr>
              <a:t>(3)  Social Media postings on </a:t>
            </a:r>
            <a:r>
              <a:rPr lang="en-US" sz="2400" dirty="0" err="1" smtClean="0">
                <a:ea typeface="Calibri" panose="020F0502020204030204" pitchFamily="34" charset="0"/>
                <a:cs typeface="Times New Roman" panose="02020603050405020304" pitchFamily="18" charset="0"/>
              </a:rPr>
              <a:t>SoWe</a:t>
            </a:r>
            <a:r>
              <a:rPr lang="en-US" sz="2400" dirty="0" smtClean="0">
                <a:ea typeface="Calibri" panose="020F0502020204030204" pitchFamily="34" charset="0"/>
                <a:cs typeface="Times New Roman" panose="02020603050405020304" pitchFamily="18" charset="0"/>
              </a:rPr>
              <a:t> website, Newsletter and Facebook page </a:t>
            </a:r>
            <a:endParaRPr lang="en-US" sz="2400" dirty="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193096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11175" y="565115"/>
            <a:ext cx="8772078" cy="5859748"/>
          </a:xfrm>
          <a:prstGeom prst="rect">
            <a:avLst/>
          </a:prstGeom>
        </p:spPr>
      </p:pic>
    </p:spTree>
    <p:extLst>
      <p:ext uri="{BB962C8B-B14F-4D97-AF65-F5344CB8AC3E}">
        <p14:creationId xmlns:p14="http://schemas.microsoft.com/office/powerpoint/2010/main" val="22746864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82983" y="748146"/>
            <a:ext cx="7620000" cy="5339923"/>
          </a:xfrm>
          <a:prstGeom prst="rect">
            <a:avLst/>
          </a:prstGeom>
          <a:noFill/>
          <a:ln w="38100">
            <a:solidFill>
              <a:schemeClr val="accent2"/>
            </a:solidFill>
          </a:ln>
        </p:spPr>
        <p:txBody>
          <a:bodyPr wrap="square" rtlCol="0">
            <a:spAutoFit/>
          </a:bodyPr>
          <a:lstStyle/>
          <a:p>
            <a:pPr lvl="1"/>
            <a:endParaRPr lang="en-US" sz="2400" b="1" dirty="0" smtClean="0"/>
          </a:p>
          <a:p>
            <a:pPr lvl="1"/>
            <a:r>
              <a:rPr lang="en-US" sz="2400" b="1" dirty="0" smtClean="0"/>
              <a:t>What to think about?</a:t>
            </a:r>
          </a:p>
          <a:p>
            <a:endParaRPr lang="en-US" sz="2400" dirty="0" smtClean="0"/>
          </a:p>
          <a:p>
            <a:pPr marL="800100" lvl="1" indent="-342900">
              <a:spcAft>
                <a:spcPts val="600"/>
              </a:spcAft>
              <a:buFont typeface="Arial" panose="020B0604020202020204" pitchFamily="34" charset="0"/>
              <a:buChar char="•"/>
            </a:pPr>
            <a:r>
              <a:rPr lang="en-US" sz="2400" dirty="0" smtClean="0"/>
              <a:t>Simple designs that will not distract drivers</a:t>
            </a:r>
          </a:p>
          <a:p>
            <a:pPr marL="800100" lvl="1" indent="-342900">
              <a:spcAft>
                <a:spcPts val="600"/>
              </a:spcAft>
              <a:buFont typeface="Arial" panose="020B0604020202020204" pitchFamily="34" charset="0"/>
              <a:buChar char="•"/>
            </a:pPr>
            <a:r>
              <a:rPr lang="en-US" sz="2400" dirty="0" smtClean="0"/>
              <a:t>Images that can be viewed from all angles</a:t>
            </a:r>
          </a:p>
          <a:p>
            <a:pPr marL="800100" lvl="1" indent="-342900">
              <a:spcAft>
                <a:spcPts val="600"/>
              </a:spcAft>
              <a:buFont typeface="Arial" panose="020B0604020202020204" pitchFamily="34" charset="0"/>
              <a:buChar char="•"/>
            </a:pPr>
            <a:r>
              <a:rPr lang="en-US" sz="2400" dirty="0" smtClean="0"/>
              <a:t>Color combinations that are “calming”</a:t>
            </a:r>
          </a:p>
          <a:p>
            <a:pPr marL="800100" lvl="1" indent="-342900">
              <a:spcAft>
                <a:spcPts val="600"/>
              </a:spcAft>
              <a:buFont typeface="Arial" panose="020B0604020202020204" pitchFamily="34" charset="0"/>
              <a:buChar char="•"/>
            </a:pPr>
            <a:r>
              <a:rPr lang="en-US" sz="2400" dirty="0" smtClean="0"/>
              <a:t>Flowers, fruits, vegetables, herbs, plants</a:t>
            </a:r>
          </a:p>
          <a:p>
            <a:pPr marL="800100" lvl="1" indent="-342900">
              <a:spcAft>
                <a:spcPts val="600"/>
              </a:spcAft>
              <a:buFont typeface="Arial" panose="020B0604020202020204" pitchFamily="34" charset="0"/>
              <a:buChar char="•"/>
            </a:pPr>
            <a:r>
              <a:rPr lang="en-US" sz="2400" dirty="0" smtClean="0"/>
              <a:t>Images from the neighborhood</a:t>
            </a:r>
          </a:p>
          <a:p>
            <a:pPr marL="800100" lvl="1" indent="-342900">
              <a:spcAft>
                <a:spcPts val="600"/>
              </a:spcAft>
              <a:buFont typeface="Arial" panose="020B0604020202020204" pitchFamily="34" charset="0"/>
              <a:buChar char="•"/>
            </a:pPr>
            <a:r>
              <a:rPr lang="en-US" sz="2400" dirty="0" smtClean="0"/>
              <a:t>Cultural symbols</a:t>
            </a:r>
          </a:p>
          <a:p>
            <a:pPr marL="800100" lvl="1" indent="-342900">
              <a:spcAft>
                <a:spcPts val="600"/>
              </a:spcAft>
              <a:buFont typeface="Arial" panose="020B0604020202020204" pitchFamily="34" charset="0"/>
              <a:buChar char="•"/>
            </a:pPr>
            <a:r>
              <a:rPr lang="en-US" sz="2400" dirty="0" smtClean="0"/>
              <a:t>Inspirational words or ideas</a:t>
            </a:r>
          </a:p>
          <a:p>
            <a:pPr lvl="1"/>
            <a:endParaRPr lang="en-US" sz="2400" dirty="0"/>
          </a:p>
          <a:p>
            <a:pPr lvl="1"/>
            <a:r>
              <a:rPr lang="en-US" sz="2400" dirty="0" smtClean="0"/>
              <a:t>[See handout for more suggested ideas!]</a:t>
            </a:r>
          </a:p>
          <a:p>
            <a:endParaRPr lang="en-US" dirty="0"/>
          </a:p>
        </p:txBody>
      </p:sp>
    </p:spTree>
    <p:extLst>
      <p:ext uri="{BB962C8B-B14F-4D97-AF65-F5344CB8AC3E}">
        <p14:creationId xmlns:p14="http://schemas.microsoft.com/office/powerpoint/2010/main" val="23646816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1F63D772A28A74EB03C7AB894AE4680" ma:contentTypeVersion="17" ma:contentTypeDescription="Create a new document." ma:contentTypeScope="" ma:versionID="f7bef0f1bb70e4a0b1c41e2bbc26e1da">
  <xsd:schema xmlns:xsd="http://www.w3.org/2001/XMLSchema" xmlns:xs="http://www.w3.org/2001/XMLSchema" xmlns:p="http://schemas.microsoft.com/office/2006/metadata/properties" xmlns:ns2="70f64fb4-707a-4cd5-bf3c-3d3d54230b8e" xmlns:ns3="297334ff-3ce1-4a5f-98c6-ee9baef8fe16" targetNamespace="http://schemas.microsoft.com/office/2006/metadata/properties" ma:root="true" ma:fieldsID="3230a4a0b828f8f220a6dbbae8209a16" ns2:_="" ns3:_="">
    <xsd:import namespace="70f64fb4-707a-4cd5-bf3c-3d3d54230b8e"/>
    <xsd:import namespace="297334ff-3ce1-4a5f-98c6-ee9baef8fe16"/>
    <xsd:element name="properties">
      <xsd:complexType>
        <xsd:sequence>
          <xsd:element name="documentManagement">
            <xsd:complexType>
              <xsd:all>
                <xsd:element ref="ns2:menu" minOccurs="0"/>
                <xsd:element ref="ns2:MediaServiceMetadata" minOccurs="0"/>
                <xsd:element ref="ns2:MediaServiceFastMetadata" minOccurs="0"/>
                <xsd:element ref="ns2:MediaServiceDateTaken" minOccurs="0"/>
                <xsd:element ref="ns2:MediaServiceAutoTags" minOccurs="0"/>
                <xsd:element ref="ns2:MediaServiceLocation" minOccurs="0"/>
                <xsd:element ref="ns3:SharedWithUsers" minOccurs="0"/>
                <xsd:element ref="ns3:SharedWithDetails" minOccurs="0"/>
                <xsd:element ref="ns2:MediaServiceOCR" minOccurs="0"/>
                <xsd:element ref="ns2:MediaServiceEventHashCode" minOccurs="0"/>
                <xsd:element ref="ns2:MediaServiceGenerationTime" minOccurs="0"/>
                <xsd:element ref="ns2:MediaServiceAutoKeyPoints" minOccurs="0"/>
                <xsd:element ref="ns2:MediaServiceKeyPoints" minOccurs="0"/>
                <xsd:element ref="ns2:Date" minOccurs="0"/>
                <xsd:element ref="ns2:name_x0020_menu"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0f64fb4-707a-4cd5-bf3c-3d3d54230b8e" elementFormDefault="qualified">
    <xsd:import namespace="http://schemas.microsoft.com/office/2006/documentManagement/types"/>
    <xsd:import namespace="http://schemas.microsoft.com/office/infopath/2007/PartnerControls"/>
    <xsd:element name="menu" ma:index="1" nillable="true" ma:displayName="menu" ma:default="Columbia HB Purchase" ma:format="Dropdown" ma:internalName="menu" ma:readOnly="false">
      <xsd:simpleType>
        <xsd:union memberTypes="dms:Text">
          <xsd:simpleType>
            <xsd:restriction base="dms:Choice">
              <xsd:enumeration value="Columbia HB Purchase"/>
              <xsd:enumeration value="Columbia Renovation"/>
              <xsd:enumeration value="Lancaster County"/>
              <xsd:enumeration value="Lancaster City"/>
              <xsd:enumeration value="EAP Loan"/>
              <xsd:enumeration value="Habitat for humanity Renovation"/>
              <xsd:enumeration value="Habitat for Humanity Purchase"/>
              <xsd:enumeration value="SOWE Renovation"/>
            </xsd:restriction>
          </xsd:simpleType>
        </xsd:union>
      </xsd:simpleType>
    </xsd:element>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hidden="true" ma:internalName="MediaServiceAutoTags" ma:readOnly="true">
      <xsd:simpleType>
        <xsd:restriction base="dms:Text"/>
      </xsd:simpleType>
    </xsd:element>
    <xsd:element name="MediaServiceLocation" ma:index="12" nillable="true" ma:displayName="MediaServiceLocation" ma:description="" ma:hidden="true" ma:internalName="MediaServiceLocation" ma:readOnly="true">
      <xsd:simpleType>
        <xsd:restriction base="dms:Text"/>
      </xsd:simpleType>
    </xsd:element>
    <xsd:element name="MediaServiceOCR" ma:index="15" nillable="true" ma:displayName="MediaServiceOCR" ma:hidden="true" ma:internalName="MediaServiceOCR" ma:readOnly="true">
      <xsd:simpleType>
        <xsd:restriction base="dms:Note"/>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hidden="true" ma:internalName="MediaServiceKeyPoints" ma:readOnly="true">
      <xsd:simpleType>
        <xsd:restriction base="dms:Note"/>
      </xsd:simpleType>
    </xsd:element>
    <xsd:element name="Date" ma:index="21" nillable="true" ma:displayName="Date" ma:format="DateOnly" ma:internalName="Date">
      <xsd:simpleType>
        <xsd:restriction base="dms:DateTime"/>
      </xsd:simpleType>
    </xsd:element>
    <xsd:element name="name_x0020_menu" ma:index="22" nillable="true" ma:displayName="name menu" ma:default="Last Name" ma:format="Dropdown" ma:internalName="name_x0020_menu">
      <xsd:simpleType>
        <xsd:union memberTypes="dms:Text">
          <xsd:simpleType>
            <xsd:restriction base="dms:Choice">
              <xsd:enumeration value="Last Name"/>
              <xsd:enumeration value="First Name"/>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297334ff-3ce1-4a5f-98c6-ee9baef8fe16" elementFormDefault="qualified">
    <xsd:import namespace="http://schemas.microsoft.com/office/2006/documentManagement/types"/>
    <xsd:import namespace="http://schemas.microsoft.com/office/infopath/2007/PartnerControls"/>
    <xsd:element name="SharedWithUsers" ma:index="13" nillable="true" ma:displayName="Shared With" ma:description=""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description="" ma:hidden="true" ma:internalName="SharedWithDetail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enu xmlns="70f64fb4-707a-4cd5-bf3c-3d3d54230b8e">Columbia HB Purchase</menu>
    <name_x0020_menu xmlns="70f64fb4-707a-4cd5-bf3c-3d3d54230b8e">Last Name</name_x0020_menu>
    <Date xmlns="70f64fb4-707a-4cd5-bf3c-3d3d54230b8e" xsi:nil="true"/>
  </documentManagement>
</p:properties>
</file>

<file path=customXml/itemProps1.xml><?xml version="1.0" encoding="utf-8"?>
<ds:datastoreItem xmlns:ds="http://schemas.openxmlformats.org/officeDocument/2006/customXml" ds:itemID="{898E9DC4-FFF6-4D9F-B61C-89731932D724}"/>
</file>

<file path=customXml/itemProps2.xml><?xml version="1.0" encoding="utf-8"?>
<ds:datastoreItem xmlns:ds="http://schemas.openxmlformats.org/officeDocument/2006/customXml" ds:itemID="{932835B2-16F5-4502-8BDA-4FA7ADAE1ACE}"/>
</file>

<file path=customXml/itemProps3.xml><?xml version="1.0" encoding="utf-8"?>
<ds:datastoreItem xmlns:ds="http://schemas.openxmlformats.org/officeDocument/2006/customXml" ds:itemID="{31970AF9-0258-457E-BEA4-9C39C244F592}"/>
</file>

<file path=docProps/app.xml><?xml version="1.0" encoding="utf-8"?>
<Properties xmlns="http://schemas.openxmlformats.org/officeDocument/2006/extended-properties" xmlns:vt="http://schemas.openxmlformats.org/officeDocument/2006/docPropsVTypes">
  <TotalTime>1513</TotalTime>
  <Words>654</Words>
  <Application>Microsoft Office PowerPoint</Application>
  <PresentationFormat>Widescreen</PresentationFormat>
  <Paragraphs>72</Paragraphs>
  <Slides>22</Slides>
  <Notes>0</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9" baseType="lpstr">
      <vt:lpstr>Arial</vt:lpstr>
      <vt:lpstr>Calibri</vt:lpstr>
      <vt:lpstr>Calibri Light</vt:lpstr>
      <vt:lpstr>Courier New</vt:lpstr>
      <vt:lpstr>Times New Roman</vt:lpstr>
      <vt:lpstr>Office Theme</vt:lpstr>
      <vt:lpstr>Adobe Acrobat Document</vt:lpstr>
      <vt:lpstr>Artful Intersections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Artful Intersections</dc:title>
  <dc:creator>fsdannis</dc:creator>
  <cp:lastModifiedBy>fsdannis</cp:lastModifiedBy>
  <cp:revision>34</cp:revision>
  <dcterms:created xsi:type="dcterms:W3CDTF">2021-05-28T16:48:19Z</dcterms:created>
  <dcterms:modified xsi:type="dcterms:W3CDTF">2021-06-04T16:27:24Z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0x01010091F63D772A28A74EB03C7AB894AE4680</vt:lpwstr>
  </property>
</Properties>
</file>